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8" r:id="rId3"/>
    <p:sldId id="267" r:id="rId4"/>
    <p:sldId id="257" r:id="rId5"/>
    <p:sldId id="260" r:id="rId6"/>
    <p:sldId id="263" r:id="rId7"/>
    <p:sldId id="261" r:id="rId8"/>
    <p:sldId id="262" r:id="rId9"/>
    <p:sldId id="259" r:id="rId10"/>
    <p:sldId id="264"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2" d="100"/>
          <a:sy n="122" d="100"/>
        </p:scale>
        <p:origin x="11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129D95-29CB-4DD0-BD8C-A16583C896FC}" type="datetimeFigureOut">
              <a:rPr lang="en-GB" smtClean="0"/>
              <a:t>26/08/2020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13600B-FFEA-41C4-8CA3-8F0084738664}" type="slidenum">
              <a:rPr lang="en-GB" smtClean="0"/>
              <a:t>‹#›</a:t>
            </a:fld>
            <a:endParaRPr lang="en-GB"/>
          </a:p>
        </p:txBody>
      </p:sp>
    </p:spTree>
    <p:extLst>
      <p:ext uri="{BB962C8B-B14F-4D97-AF65-F5344CB8AC3E}">
        <p14:creationId xmlns:p14="http://schemas.microsoft.com/office/powerpoint/2010/main" val="1927651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413600B-FFEA-41C4-8CA3-8F0084738664}" type="slidenum">
              <a:rPr lang="en-GB" smtClean="0"/>
              <a:t>3</a:t>
            </a:fld>
            <a:endParaRPr lang="en-GB"/>
          </a:p>
        </p:txBody>
      </p:sp>
    </p:spTree>
    <p:extLst>
      <p:ext uri="{BB962C8B-B14F-4D97-AF65-F5344CB8AC3E}">
        <p14:creationId xmlns:p14="http://schemas.microsoft.com/office/powerpoint/2010/main" val="1592731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413600B-FFEA-41C4-8CA3-8F0084738664}" type="slidenum">
              <a:rPr lang="en-GB" smtClean="0"/>
              <a:t>10</a:t>
            </a:fld>
            <a:endParaRPr lang="en-GB"/>
          </a:p>
        </p:txBody>
      </p:sp>
    </p:spTree>
    <p:extLst>
      <p:ext uri="{BB962C8B-B14F-4D97-AF65-F5344CB8AC3E}">
        <p14:creationId xmlns:p14="http://schemas.microsoft.com/office/powerpoint/2010/main" val="227075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AFB6F-70F1-4A69-A02D-4B39AF9791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285991F-AD73-4A29-95EA-AB5190666C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072FA69-7CB9-4E0D-97E5-23A3EACFC0D3}"/>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5" name="Footer Placeholder 4">
            <a:extLst>
              <a:ext uri="{FF2B5EF4-FFF2-40B4-BE49-F238E27FC236}">
                <a16:creationId xmlns:a16="http://schemas.microsoft.com/office/drawing/2014/main" id="{C9D0BA4A-5563-4D72-9D4D-203EB0E3559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6ABC242-2F07-4EE6-95DA-3F733633CB39}"/>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1445750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B0167-B3BE-4744-9A18-A4925614AF8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D07732-2D59-4C34-BA1C-1DF5B812E3C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CE50AFA-8838-4C61-BF68-6BE6D551A9FE}"/>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5" name="Footer Placeholder 4">
            <a:extLst>
              <a:ext uri="{FF2B5EF4-FFF2-40B4-BE49-F238E27FC236}">
                <a16:creationId xmlns:a16="http://schemas.microsoft.com/office/drawing/2014/main" id="{5AF02048-A2CB-4A92-BAEE-CD1301EAFD2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5DD0838-D678-4229-B3F6-E04BC276A90E}"/>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19216825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C19FD3-F311-46E4-A97F-D8F36BA2E61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8B9A290-905C-4C91-A179-10EE43ECF4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07B64B7-6937-4795-B8C2-C61EDD96528A}"/>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5" name="Footer Placeholder 4">
            <a:extLst>
              <a:ext uri="{FF2B5EF4-FFF2-40B4-BE49-F238E27FC236}">
                <a16:creationId xmlns:a16="http://schemas.microsoft.com/office/drawing/2014/main" id="{1D38030C-23C8-4CDA-8C09-4134726BE69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E727B9-9F5A-4BB2-91E0-16FE9370DA72}"/>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32354991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BE54B-491B-4FED-9219-9E618A7824E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C23D997-516B-4E26-8C8D-A19B66B011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8AABF1E-F00E-4922-B5D1-B683DDA6E016}"/>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5" name="Footer Placeholder 4">
            <a:extLst>
              <a:ext uri="{FF2B5EF4-FFF2-40B4-BE49-F238E27FC236}">
                <a16:creationId xmlns:a16="http://schemas.microsoft.com/office/drawing/2014/main" id="{D1A7D6DC-3DED-487C-B6A2-2B6BD28268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C77A5A1-83B2-4018-A296-6B105BE98C4C}"/>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331151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A2531-799D-47C0-AB80-12DF3A5899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A8B2579-9232-4B5A-9751-2A96224306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766376-3444-4BFE-9C6A-FF1063FB1B38}"/>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5" name="Footer Placeholder 4">
            <a:extLst>
              <a:ext uri="{FF2B5EF4-FFF2-40B4-BE49-F238E27FC236}">
                <a16:creationId xmlns:a16="http://schemas.microsoft.com/office/drawing/2014/main" id="{239A2F57-89B3-42E0-9DF7-D16A08AEC82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FA36DA1-2986-4F6C-A2D0-73FBDB8F19E2}"/>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3805971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3E21E-6866-4B5E-A04F-018E5BFA67D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549EE4C-8A22-4083-9A77-713F973EBE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CE1C325D-007C-4059-AACA-6F5BBDB8F8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C9AA289-ED16-4DF1-AF02-202F94707531}"/>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6" name="Footer Placeholder 5">
            <a:extLst>
              <a:ext uri="{FF2B5EF4-FFF2-40B4-BE49-F238E27FC236}">
                <a16:creationId xmlns:a16="http://schemas.microsoft.com/office/drawing/2014/main" id="{4AE79258-E22D-4C33-8F10-BDADEA974A3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328694A-A25B-4DDD-8632-DF26C89C244D}"/>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17156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578BE-5B63-42BC-BE75-6D7D69D6399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D1A7C7E-234D-4F51-B166-89FF7AE34A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46D884-0A33-4042-8C61-B898B37BAE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F9E0B83-3D31-4F6D-A474-7F4ADD57FE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6AD996-0961-450F-814C-11B50FDCDC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6C8D599C-60CE-4B9D-8C76-1F8DA8B814CD}"/>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8" name="Footer Placeholder 7">
            <a:extLst>
              <a:ext uri="{FF2B5EF4-FFF2-40B4-BE49-F238E27FC236}">
                <a16:creationId xmlns:a16="http://schemas.microsoft.com/office/drawing/2014/main" id="{967EF3A7-446C-4E66-B015-5DF6E07E0CB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B483204-2236-45F3-839C-F8943BBD3BC9}"/>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51840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81E51-9665-42B1-8F6F-2A17B1D6382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124492C-2F05-4501-BA0E-87C3276AB16B}"/>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4" name="Footer Placeholder 3">
            <a:extLst>
              <a:ext uri="{FF2B5EF4-FFF2-40B4-BE49-F238E27FC236}">
                <a16:creationId xmlns:a16="http://schemas.microsoft.com/office/drawing/2014/main" id="{122D9FFA-0713-47B1-9DF7-C9E55E0EB34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498D403-F411-4607-B107-99240CB8D0BA}"/>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3527818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EE7609-F203-44EA-9A28-858297625EDA}"/>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3" name="Footer Placeholder 2">
            <a:extLst>
              <a:ext uri="{FF2B5EF4-FFF2-40B4-BE49-F238E27FC236}">
                <a16:creationId xmlns:a16="http://schemas.microsoft.com/office/drawing/2014/main" id="{9B9CAA96-3FE0-40D0-8E47-C4D87F4D168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DF474F6-D49F-44EC-A608-52739B8A24D2}"/>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1646368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4DD9D-2870-4F20-B112-73164508DA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4147BE2-E2CC-4A09-A322-20219DA020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9AD4C96-036C-4FE6-8217-8C5E67A110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53816F-4447-4F25-8D89-8C561A985C9D}"/>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6" name="Footer Placeholder 5">
            <a:extLst>
              <a:ext uri="{FF2B5EF4-FFF2-40B4-BE49-F238E27FC236}">
                <a16:creationId xmlns:a16="http://schemas.microsoft.com/office/drawing/2014/main" id="{EB192E0C-F8B5-4AB6-8FAB-59F09E05A4C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5A70A86-705C-4EE6-A74B-BDB6CF220FDC}"/>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2236144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9B9B2-9D9A-4106-A497-F6108A1D06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1D92CFE-E276-4CFE-AF9A-CB57C489C8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6E4D864-F0F9-474C-8880-A19D9F9C2F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27ECC5-69EA-48CE-A9BF-3D7E6D334C77}"/>
              </a:ext>
            </a:extLst>
          </p:cNvPr>
          <p:cNvSpPr>
            <a:spLocks noGrp="1"/>
          </p:cNvSpPr>
          <p:nvPr>
            <p:ph type="dt" sz="half" idx="10"/>
          </p:nvPr>
        </p:nvSpPr>
        <p:spPr/>
        <p:txBody>
          <a:bodyPr/>
          <a:lstStyle/>
          <a:p>
            <a:fld id="{7019466E-E0E8-46A8-BCFA-7D30DFF68C40}" type="datetimeFigureOut">
              <a:rPr lang="en-GB" smtClean="0"/>
              <a:t>26/08/2020</a:t>
            </a:fld>
            <a:endParaRPr lang="en-GB"/>
          </a:p>
        </p:txBody>
      </p:sp>
      <p:sp>
        <p:nvSpPr>
          <p:cNvPr id="6" name="Footer Placeholder 5">
            <a:extLst>
              <a:ext uri="{FF2B5EF4-FFF2-40B4-BE49-F238E27FC236}">
                <a16:creationId xmlns:a16="http://schemas.microsoft.com/office/drawing/2014/main" id="{8FB72618-C16E-4B7B-A2EC-EA4BD78B75B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CDC52D5-C1F4-4517-B2CE-50DA2B4835B4}"/>
              </a:ext>
            </a:extLst>
          </p:cNvPr>
          <p:cNvSpPr>
            <a:spLocks noGrp="1"/>
          </p:cNvSpPr>
          <p:nvPr>
            <p:ph type="sldNum" sz="quarter" idx="12"/>
          </p:nvPr>
        </p:nvSpPr>
        <p:spPr/>
        <p:txBody>
          <a:bodyPr/>
          <a:lstStyle/>
          <a:p>
            <a:fld id="{15126A0A-ADD5-4983-997B-36D8FF2FD8BB}" type="slidenum">
              <a:rPr lang="en-GB" smtClean="0"/>
              <a:t>‹#›</a:t>
            </a:fld>
            <a:endParaRPr lang="en-GB"/>
          </a:p>
        </p:txBody>
      </p:sp>
    </p:spTree>
    <p:extLst>
      <p:ext uri="{BB962C8B-B14F-4D97-AF65-F5344CB8AC3E}">
        <p14:creationId xmlns:p14="http://schemas.microsoft.com/office/powerpoint/2010/main" val="3854159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24133D-2944-4A7F-8598-BA721D8A37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1C85165-02D1-4D0F-A3A7-155B5B1F2E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D2050BB-9684-4980-82B9-D78A248AC0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19466E-E0E8-46A8-BCFA-7D30DFF68C40}" type="datetimeFigureOut">
              <a:rPr lang="en-GB" smtClean="0"/>
              <a:t>26/08/2020</a:t>
            </a:fld>
            <a:endParaRPr lang="en-GB"/>
          </a:p>
        </p:txBody>
      </p:sp>
      <p:sp>
        <p:nvSpPr>
          <p:cNvPr id="5" name="Footer Placeholder 4">
            <a:extLst>
              <a:ext uri="{FF2B5EF4-FFF2-40B4-BE49-F238E27FC236}">
                <a16:creationId xmlns:a16="http://schemas.microsoft.com/office/drawing/2014/main" id="{48D3A3B3-00C6-4F0A-A89E-C54503C28E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BFEF41D-313B-487A-9F2E-5887F0483E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126A0A-ADD5-4983-997B-36D8FF2FD8BB}" type="slidenum">
              <a:rPr lang="en-GB" smtClean="0"/>
              <a:t>‹#›</a:t>
            </a:fld>
            <a:endParaRPr lang="en-GB"/>
          </a:p>
        </p:txBody>
      </p:sp>
    </p:spTree>
    <p:extLst>
      <p:ext uri="{BB962C8B-B14F-4D97-AF65-F5344CB8AC3E}">
        <p14:creationId xmlns:p14="http://schemas.microsoft.com/office/powerpoint/2010/main" val="13052432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hyperopt.github.io/hyperopt/"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youtube.com/watch?v=giBAxWeuys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8A8BC-2DFC-4939-A68C-3AC84DBA95F6}"/>
              </a:ext>
            </a:extLst>
          </p:cNvPr>
          <p:cNvSpPr>
            <a:spLocks noGrp="1"/>
          </p:cNvSpPr>
          <p:nvPr>
            <p:ph type="ctrTitle"/>
          </p:nvPr>
        </p:nvSpPr>
        <p:spPr/>
        <p:txBody>
          <a:bodyPr>
            <a:normAutofit fontScale="90000"/>
          </a:bodyPr>
          <a:lstStyle/>
          <a:p>
            <a:r>
              <a:rPr lang="en-GB" dirty="0"/>
              <a:t>Neural Networks – Hyperparameter optimisation</a:t>
            </a:r>
            <a:br>
              <a:rPr lang="en-GB" dirty="0"/>
            </a:br>
            <a:endParaRPr lang="en-GB" dirty="0"/>
          </a:p>
        </p:txBody>
      </p:sp>
      <p:sp>
        <p:nvSpPr>
          <p:cNvPr id="3" name="Subtitle 2">
            <a:extLst>
              <a:ext uri="{FF2B5EF4-FFF2-40B4-BE49-F238E27FC236}">
                <a16:creationId xmlns:a16="http://schemas.microsoft.com/office/drawing/2014/main" id="{3F2BFF9B-74F4-472C-9B61-ACE49C4E08AF}"/>
              </a:ext>
            </a:extLst>
          </p:cNvPr>
          <p:cNvSpPr>
            <a:spLocks noGrp="1"/>
          </p:cNvSpPr>
          <p:nvPr>
            <p:ph type="subTitle" idx="1"/>
          </p:nvPr>
        </p:nvSpPr>
        <p:spPr/>
        <p:txBody>
          <a:bodyPr/>
          <a:lstStyle/>
          <a:p>
            <a:r>
              <a:rPr lang="en-GB" dirty="0"/>
              <a:t>Finding the optimal optimiser</a:t>
            </a:r>
          </a:p>
        </p:txBody>
      </p:sp>
    </p:spTree>
    <p:extLst>
      <p:ext uri="{BB962C8B-B14F-4D97-AF65-F5344CB8AC3E}">
        <p14:creationId xmlns:p14="http://schemas.microsoft.com/office/powerpoint/2010/main" val="2924696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CDF45-2235-48BE-BCE0-674A598FE160}"/>
              </a:ext>
            </a:extLst>
          </p:cNvPr>
          <p:cNvSpPr>
            <a:spLocks noGrp="1"/>
          </p:cNvSpPr>
          <p:nvPr>
            <p:ph type="title"/>
          </p:nvPr>
        </p:nvSpPr>
        <p:spPr/>
        <p:txBody>
          <a:bodyPr/>
          <a:lstStyle/>
          <a:p>
            <a:r>
              <a:rPr lang="en-GB" dirty="0"/>
              <a:t>Overview</a:t>
            </a:r>
          </a:p>
        </p:txBody>
      </p:sp>
      <p:sp>
        <p:nvSpPr>
          <p:cNvPr id="3" name="Content Placeholder 2">
            <a:extLst>
              <a:ext uri="{FF2B5EF4-FFF2-40B4-BE49-F238E27FC236}">
                <a16:creationId xmlns:a16="http://schemas.microsoft.com/office/drawing/2014/main" id="{E03FB2B6-DDD2-468B-A9C7-39BA30B73EED}"/>
              </a:ext>
            </a:extLst>
          </p:cNvPr>
          <p:cNvSpPr>
            <a:spLocks noGrp="1"/>
          </p:cNvSpPr>
          <p:nvPr>
            <p:ph idx="1"/>
          </p:nvPr>
        </p:nvSpPr>
        <p:spPr>
          <a:xfrm>
            <a:off x="838200" y="1825625"/>
            <a:ext cx="7210425" cy="3559175"/>
          </a:xfrm>
        </p:spPr>
        <p:txBody>
          <a:bodyPr>
            <a:normAutofit/>
          </a:bodyPr>
          <a:lstStyle/>
          <a:p>
            <a:r>
              <a:rPr lang="en-GB" sz="2400" dirty="0"/>
              <a:t>Baseline methods – Grid/Random search</a:t>
            </a:r>
          </a:p>
          <a:p>
            <a:r>
              <a:rPr lang="en-GB" sz="2400" dirty="0"/>
              <a:t>Bayesian Optimisation</a:t>
            </a:r>
            <a:br>
              <a:rPr lang="en-GB" sz="2400" dirty="0"/>
            </a:br>
            <a:r>
              <a:rPr lang="en-GB" sz="2400" dirty="0"/>
              <a:t>	- Gaussian Processes with expected 	  	   	  improvement.</a:t>
            </a:r>
            <a:br>
              <a:rPr lang="en-GB" sz="2400" dirty="0"/>
            </a:br>
            <a:r>
              <a:rPr lang="en-GB" sz="2400" dirty="0"/>
              <a:t>	- Tree structured (Adaptive) </a:t>
            </a:r>
            <a:r>
              <a:rPr lang="en-GB" sz="2400" dirty="0" err="1"/>
              <a:t>Parzen</a:t>
            </a:r>
            <a:r>
              <a:rPr lang="en-GB" sz="2400" dirty="0"/>
              <a:t> 	  	  	  Estimator.</a:t>
            </a:r>
            <a:br>
              <a:rPr lang="en-GB" sz="2400" dirty="0"/>
            </a:br>
            <a:r>
              <a:rPr lang="en-GB" sz="2400" dirty="0"/>
              <a:t>	- </a:t>
            </a:r>
            <a:r>
              <a:rPr lang="en-GB" sz="2400" dirty="0">
                <a:solidFill>
                  <a:srgbClr val="FF0000"/>
                </a:solidFill>
              </a:rPr>
              <a:t>Random Forests </a:t>
            </a:r>
          </a:p>
          <a:p>
            <a:r>
              <a:rPr lang="en-GB" sz="2400" dirty="0">
                <a:solidFill>
                  <a:srgbClr val="FF0000"/>
                </a:solidFill>
              </a:rPr>
              <a:t>Population/evolutionary optimisers</a:t>
            </a:r>
          </a:p>
          <a:p>
            <a:pPr marL="0" indent="0">
              <a:buNone/>
            </a:pPr>
            <a:endParaRPr lang="en-GB" dirty="0"/>
          </a:p>
        </p:txBody>
      </p:sp>
      <p:pic>
        <p:nvPicPr>
          <p:cNvPr id="4" name="Picture 3">
            <a:extLst>
              <a:ext uri="{FF2B5EF4-FFF2-40B4-BE49-F238E27FC236}">
                <a16:creationId xmlns:a16="http://schemas.microsoft.com/office/drawing/2014/main" id="{8060C74B-9FD3-4714-8AB9-3DA7DC3F5CFE}"/>
              </a:ext>
            </a:extLst>
          </p:cNvPr>
          <p:cNvPicPr>
            <a:picLocks noChangeAspect="1"/>
          </p:cNvPicPr>
          <p:nvPr/>
        </p:nvPicPr>
        <p:blipFill rotWithShape="1">
          <a:blip r:embed="rId3"/>
          <a:srcRect l="22657" t="39062" r="61562" b="28125"/>
          <a:stretch/>
        </p:blipFill>
        <p:spPr>
          <a:xfrm>
            <a:off x="7924799" y="155574"/>
            <a:ext cx="3869477" cy="2873376"/>
          </a:xfrm>
          <a:prstGeom prst="rect">
            <a:avLst/>
          </a:prstGeom>
        </p:spPr>
      </p:pic>
      <p:sp>
        <p:nvSpPr>
          <p:cNvPr id="5" name="TextBox 4">
            <a:extLst>
              <a:ext uri="{FF2B5EF4-FFF2-40B4-BE49-F238E27FC236}">
                <a16:creationId xmlns:a16="http://schemas.microsoft.com/office/drawing/2014/main" id="{3E39B4E1-EA10-41E6-8DF7-9807BD473A8E}"/>
              </a:ext>
            </a:extLst>
          </p:cNvPr>
          <p:cNvSpPr txBox="1"/>
          <p:nvPr/>
        </p:nvSpPr>
        <p:spPr>
          <a:xfrm>
            <a:off x="8134350" y="2985631"/>
            <a:ext cx="3990975" cy="1600438"/>
          </a:xfrm>
          <a:prstGeom prst="rect">
            <a:avLst/>
          </a:prstGeom>
          <a:noFill/>
        </p:spPr>
        <p:txBody>
          <a:bodyPr wrap="square" rtlCol="0">
            <a:spAutoFit/>
          </a:bodyPr>
          <a:lstStyle/>
          <a:p>
            <a:r>
              <a:rPr lang="en-GB" sz="1600" dirty="0"/>
              <a:t>Convex is a 2-way classification dataset and MRBI is a 10-way classification dataset. TPE performed best out of all 4 methods. </a:t>
            </a:r>
            <a:r>
              <a:rPr lang="en-GB" sz="1600" dirty="0" err="1"/>
              <a:t>J.Bergstra</a:t>
            </a:r>
            <a:r>
              <a:rPr lang="en-GB" sz="1600" dirty="0"/>
              <a:t> et. al. “</a:t>
            </a:r>
            <a:r>
              <a:rPr lang="en-GB" sz="1600" i="1" dirty="0"/>
              <a:t>Algorithms for Hyper-Parameter Optimization</a:t>
            </a:r>
            <a:r>
              <a:rPr lang="en-GB" sz="1600" dirty="0"/>
              <a:t>”, 2011.</a:t>
            </a:r>
            <a:br>
              <a:rPr lang="en-GB" dirty="0"/>
            </a:br>
            <a:endParaRPr lang="en-GB" dirty="0"/>
          </a:p>
        </p:txBody>
      </p:sp>
      <p:sp>
        <p:nvSpPr>
          <p:cNvPr id="6" name="TextBox 5">
            <a:extLst>
              <a:ext uri="{FF2B5EF4-FFF2-40B4-BE49-F238E27FC236}">
                <a16:creationId xmlns:a16="http://schemas.microsoft.com/office/drawing/2014/main" id="{1387C48B-DDE8-4472-91A0-2328007F6E31}"/>
              </a:ext>
            </a:extLst>
          </p:cNvPr>
          <p:cNvSpPr txBox="1"/>
          <p:nvPr/>
        </p:nvSpPr>
        <p:spPr>
          <a:xfrm>
            <a:off x="711200" y="5322277"/>
            <a:ext cx="10191262" cy="646331"/>
          </a:xfrm>
          <a:prstGeom prst="rect">
            <a:avLst/>
          </a:prstGeom>
          <a:noFill/>
        </p:spPr>
        <p:txBody>
          <a:bodyPr wrap="square" rtlCol="0">
            <a:spAutoFit/>
          </a:bodyPr>
          <a:lstStyle/>
          <a:p>
            <a:r>
              <a:rPr lang="en-GB" dirty="0"/>
              <a:t>It is clear from literature that Grid &lt; Random &lt; GP &lt; TPE. The more interesting comparisons will be between GP/TPE and the evolutionary genetic algorithms (</a:t>
            </a:r>
            <a:r>
              <a:rPr lang="en-GB" dirty="0">
                <a:solidFill>
                  <a:srgbClr val="FF0000"/>
                </a:solidFill>
              </a:rPr>
              <a:t>and others I haven’t researched properly yet</a:t>
            </a:r>
            <a:r>
              <a:rPr lang="en-GB" dirty="0"/>
              <a:t>).</a:t>
            </a:r>
          </a:p>
        </p:txBody>
      </p:sp>
    </p:spTree>
    <p:extLst>
      <p:ext uri="{BB962C8B-B14F-4D97-AF65-F5344CB8AC3E}">
        <p14:creationId xmlns:p14="http://schemas.microsoft.com/office/powerpoint/2010/main" val="3195789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99A747-6B20-4D80-A3AB-44ABC9E3F697}"/>
              </a:ext>
            </a:extLst>
          </p:cNvPr>
          <p:cNvSpPr>
            <a:spLocks noGrp="1"/>
          </p:cNvSpPr>
          <p:nvPr>
            <p:ph idx="1"/>
          </p:nvPr>
        </p:nvSpPr>
        <p:spPr>
          <a:xfrm>
            <a:off x="838200" y="1289538"/>
            <a:ext cx="10515600" cy="5400431"/>
          </a:xfrm>
        </p:spPr>
        <p:txBody>
          <a:bodyPr>
            <a:normAutofit/>
          </a:bodyPr>
          <a:lstStyle/>
          <a:p>
            <a:r>
              <a:rPr lang="en-GB" sz="2000" dirty="0"/>
              <a:t>Pick a neural network and standardise I/O stream</a:t>
            </a:r>
          </a:p>
          <a:p>
            <a:r>
              <a:rPr lang="en-GB" sz="2000" dirty="0"/>
              <a:t>Implement Grid search, random search and Gaussian Process Bayesian optimisation algorithms, ensuring python modules with standardised I/O.</a:t>
            </a:r>
          </a:p>
          <a:p>
            <a:r>
              <a:rPr lang="en-GB" sz="2000" dirty="0"/>
              <a:t>Create an interface to swap between hyperparameter optimisers modules and different neural networks modules.</a:t>
            </a:r>
          </a:p>
          <a:p>
            <a:endParaRPr lang="en-GB" sz="2000" dirty="0"/>
          </a:p>
          <a:p>
            <a:endParaRPr lang="en-GB" sz="2000" dirty="0"/>
          </a:p>
          <a:p>
            <a:pPr marL="0" indent="0">
              <a:buNone/>
            </a:pPr>
            <a:endParaRPr lang="en-GB" sz="2000" dirty="0"/>
          </a:p>
          <a:p>
            <a:endParaRPr lang="en-GB" sz="2000" dirty="0"/>
          </a:p>
          <a:p>
            <a:endParaRPr lang="en-GB" sz="2000" dirty="0"/>
          </a:p>
          <a:p>
            <a:endParaRPr lang="en-GB" sz="2000" dirty="0"/>
          </a:p>
          <a:p>
            <a:r>
              <a:rPr lang="en-GB" sz="2000" dirty="0"/>
              <a:t>Later, look at creating more optimiser modules.</a:t>
            </a:r>
          </a:p>
          <a:p>
            <a:r>
              <a:rPr lang="en-GB" sz="2000" dirty="0"/>
              <a:t>Later, look at more advanced Neural networks</a:t>
            </a:r>
          </a:p>
          <a:p>
            <a:r>
              <a:rPr lang="en-GB" sz="2000" dirty="0"/>
              <a:t>Later, full investigation and ranking of the different optimisers.</a:t>
            </a:r>
          </a:p>
        </p:txBody>
      </p:sp>
      <p:sp>
        <p:nvSpPr>
          <p:cNvPr id="16" name="Rectangle 15">
            <a:extLst>
              <a:ext uri="{FF2B5EF4-FFF2-40B4-BE49-F238E27FC236}">
                <a16:creationId xmlns:a16="http://schemas.microsoft.com/office/drawing/2014/main" id="{E0D94D17-39AA-4AB8-9EF5-CF7507A90774}"/>
              </a:ext>
            </a:extLst>
          </p:cNvPr>
          <p:cNvSpPr/>
          <p:nvPr/>
        </p:nvSpPr>
        <p:spPr>
          <a:xfrm>
            <a:off x="2633785" y="3024554"/>
            <a:ext cx="5931877" cy="229771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39551BAF-0932-447E-B450-DCEF7BE8996F}"/>
              </a:ext>
            </a:extLst>
          </p:cNvPr>
          <p:cNvSpPr txBox="1"/>
          <p:nvPr/>
        </p:nvSpPr>
        <p:spPr>
          <a:xfrm>
            <a:off x="8565662" y="4346513"/>
            <a:ext cx="1522534" cy="923330"/>
          </a:xfrm>
          <a:prstGeom prst="rect">
            <a:avLst/>
          </a:prstGeom>
          <a:noFill/>
        </p:spPr>
        <p:txBody>
          <a:bodyPr wrap="square" rtlCol="0">
            <a:spAutoFit/>
          </a:bodyPr>
          <a:lstStyle/>
          <a:p>
            <a:r>
              <a:rPr lang="en-GB" dirty="0"/>
              <a:t>Optimal</a:t>
            </a:r>
          </a:p>
          <a:p>
            <a:br>
              <a:rPr lang="en-GB" dirty="0"/>
            </a:br>
            <a:r>
              <a:rPr lang="en-GB" dirty="0"/>
              <a:t>solution</a:t>
            </a:r>
          </a:p>
        </p:txBody>
      </p:sp>
      <p:sp>
        <p:nvSpPr>
          <p:cNvPr id="21" name="TextBox 20">
            <a:extLst>
              <a:ext uri="{FF2B5EF4-FFF2-40B4-BE49-F238E27FC236}">
                <a16:creationId xmlns:a16="http://schemas.microsoft.com/office/drawing/2014/main" id="{AFD456C3-EEB0-4099-A5B9-4474454BA623}"/>
              </a:ext>
            </a:extLst>
          </p:cNvPr>
          <p:cNvSpPr txBox="1"/>
          <p:nvPr/>
        </p:nvSpPr>
        <p:spPr>
          <a:xfrm>
            <a:off x="4465514" y="3867433"/>
            <a:ext cx="2438399" cy="738664"/>
          </a:xfrm>
          <a:prstGeom prst="rect">
            <a:avLst/>
          </a:prstGeom>
          <a:noFill/>
        </p:spPr>
        <p:txBody>
          <a:bodyPr wrap="square" rtlCol="0">
            <a:spAutoFit/>
          </a:bodyPr>
          <a:lstStyle/>
          <a:p>
            <a:r>
              <a:rPr lang="en-GB" sz="1400" dirty="0"/>
              <a:t>Current hyperparameter</a:t>
            </a:r>
          </a:p>
          <a:p>
            <a:br>
              <a:rPr lang="en-GB" sz="1400" dirty="0"/>
            </a:br>
            <a:r>
              <a:rPr lang="en-GB" sz="1400" dirty="0"/>
              <a:t>solution</a:t>
            </a:r>
          </a:p>
        </p:txBody>
      </p:sp>
      <p:sp>
        <p:nvSpPr>
          <p:cNvPr id="2" name="Title 1">
            <a:extLst>
              <a:ext uri="{FF2B5EF4-FFF2-40B4-BE49-F238E27FC236}">
                <a16:creationId xmlns:a16="http://schemas.microsoft.com/office/drawing/2014/main" id="{3D419433-7B7F-44C3-97EC-83434D001A3B}"/>
              </a:ext>
            </a:extLst>
          </p:cNvPr>
          <p:cNvSpPr>
            <a:spLocks noGrp="1"/>
          </p:cNvSpPr>
          <p:nvPr>
            <p:ph type="title"/>
          </p:nvPr>
        </p:nvSpPr>
        <p:spPr/>
        <p:txBody>
          <a:bodyPr/>
          <a:lstStyle/>
          <a:p>
            <a:r>
              <a:rPr lang="en-GB" dirty="0"/>
              <a:t>Plan</a:t>
            </a:r>
          </a:p>
        </p:txBody>
      </p:sp>
      <p:sp>
        <p:nvSpPr>
          <p:cNvPr id="4" name="Rectangle 3">
            <a:extLst>
              <a:ext uri="{FF2B5EF4-FFF2-40B4-BE49-F238E27FC236}">
                <a16:creationId xmlns:a16="http://schemas.microsoft.com/office/drawing/2014/main" id="{BDF7B758-9824-4613-A1AD-DCB2D09ABCC8}"/>
              </a:ext>
            </a:extLst>
          </p:cNvPr>
          <p:cNvSpPr/>
          <p:nvPr/>
        </p:nvSpPr>
        <p:spPr>
          <a:xfrm>
            <a:off x="3105637" y="3678603"/>
            <a:ext cx="1359877" cy="11371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Optimiser method (python module)</a:t>
            </a:r>
          </a:p>
        </p:txBody>
      </p:sp>
      <p:sp>
        <p:nvSpPr>
          <p:cNvPr id="5" name="Rectangle 4">
            <a:extLst>
              <a:ext uri="{FF2B5EF4-FFF2-40B4-BE49-F238E27FC236}">
                <a16:creationId xmlns:a16="http://schemas.microsoft.com/office/drawing/2014/main" id="{A0A8C007-346B-471E-8417-7F04D74E6613}"/>
              </a:ext>
            </a:extLst>
          </p:cNvPr>
          <p:cNvSpPr/>
          <p:nvPr/>
        </p:nvSpPr>
        <p:spPr>
          <a:xfrm>
            <a:off x="6565410" y="3596079"/>
            <a:ext cx="1768232" cy="131298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dirty="0"/>
              <a:t>Chosen neural network (python module)</a:t>
            </a:r>
          </a:p>
        </p:txBody>
      </p:sp>
      <p:sp>
        <p:nvSpPr>
          <p:cNvPr id="8" name="Oval 7">
            <a:extLst>
              <a:ext uri="{FF2B5EF4-FFF2-40B4-BE49-F238E27FC236}">
                <a16:creationId xmlns:a16="http://schemas.microsoft.com/office/drawing/2014/main" id="{F04D276D-346D-42EF-AFB6-B2F42228601B}"/>
              </a:ext>
            </a:extLst>
          </p:cNvPr>
          <p:cNvSpPr/>
          <p:nvPr/>
        </p:nvSpPr>
        <p:spPr>
          <a:xfrm>
            <a:off x="156794" y="3503852"/>
            <a:ext cx="2175119" cy="1325563"/>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1400" dirty="0"/>
              <a:t>Training data and hyperparameter list </a:t>
            </a:r>
          </a:p>
        </p:txBody>
      </p:sp>
      <p:cxnSp>
        <p:nvCxnSpPr>
          <p:cNvPr id="10" name="Straight Arrow Connector 9">
            <a:extLst>
              <a:ext uri="{FF2B5EF4-FFF2-40B4-BE49-F238E27FC236}">
                <a16:creationId xmlns:a16="http://schemas.microsoft.com/office/drawing/2014/main" id="{FB190D1D-2C02-4569-A0D2-B5A462F07B50}"/>
              </a:ext>
            </a:extLst>
          </p:cNvPr>
          <p:cNvCxnSpPr>
            <a:cxnSpLocks/>
            <a:stCxn id="8" idx="6"/>
            <a:endCxn id="16" idx="1"/>
          </p:cNvCxnSpPr>
          <p:nvPr/>
        </p:nvCxnSpPr>
        <p:spPr>
          <a:xfrm>
            <a:off x="2331913" y="4166634"/>
            <a:ext cx="301872" cy="6778"/>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7BC4FA24-A025-4027-AD1D-70DBF3857B02}"/>
              </a:ext>
            </a:extLst>
          </p:cNvPr>
          <p:cNvCxnSpPr>
            <a:cxnSpLocks/>
            <a:stCxn id="4" idx="3"/>
            <a:endCxn id="5" idx="1"/>
          </p:cNvCxnSpPr>
          <p:nvPr/>
        </p:nvCxnSpPr>
        <p:spPr>
          <a:xfrm>
            <a:off x="4465514" y="4247172"/>
            <a:ext cx="2099896" cy="5399"/>
          </a:xfrm>
          <a:prstGeom prst="straightConnector1">
            <a:avLst/>
          </a:prstGeom>
          <a:ln w="28575">
            <a:solidFill>
              <a:schemeClr val="tx1"/>
            </a:solidFill>
            <a:prstDash val="sysDot"/>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1A380987-D9EB-42F2-A948-9DC1CE549DD7}"/>
              </a:ext>
            </a:extLst>
          </p:cNvPr>
          <p:cNvCxnSpPr>
            <a:cxnSpLocks/>
          </p:cNvCxnSpPr>
          <p:nvPr/>
        </p:nvCxnSpPr>
        <p:spPr>
          <a:xfrm>
            <a:off x="8551498" y="4808178"/>
            <a:ext cx="974726" cy="7560"/>
          </a:xfrm>
          <a:prstGeom prst="straightConnector1">
            <a:avLst/>
          </a:prstGeom>
          <a:ln w="57150">
            <a:solidFill>
              <a:schemeClr val="tx1"/>
            </a:solidFill>
            <a:prstDash val="solid"/>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C505D69B-42F1-4672-816A-FBCF7C8DFCCA}"/>
              </a:ext>
            </a:extLst>
          </p:cNvPr>
          <p:cNvSpPr txBox="1"/>
          <p:nvPr/>
        </p:nvSpPr>
        <p:spPr>
          <a:xfrm>
            <a:off x="2930770" y="4934409"/>
            <a:ext cx="4407875" cy="369332"/>
          </a:xfrm>
          <a:prstGeom prst="rect">
            <a:avLst/>
          </a:prstGeom>
          <a:noFill/>
        </p:spPr>
        <p:txBody>
          <a:bodyPr wrap="square" rtlCol="0">
            <a:spAutoFit/>
          </a:bodyPr>
          <a:lstStyle/>
          <a:p>
            <a:r>
              <a:rPr lang="en-GB" dirty="0"/>
              <a:t>Main interface for training procedure</a:t>
            </a:r>
          </a:p>
        </p:txBody>
      </p:sp>
      <p:cxnSp>
        <p:nvCxnSpPr>
          <p:cNvPr id="19" name="Connector: Elbow 18">
            <a:extLst>
              <a:ext uri="{FF2B5EF4-FFF2-40B4-BE49-F238E27FC236}">
                <a16:creationId xmlns:a16="http://schemas.microsoft.com/office/drawing/2014/main" id="{277D339F-3384-4081-AEC9-CE1977CF24AB}"/>
              </a:ext>
            </a:extLst>
          </p:cNvPr>
          <p:cNvCxnSpPr>
            <a:stCxn id="5" idx="0"/>
            <a:endCxn id="4" idx="0"/>
          </p:cNvCxnSpPr>
          <p:nvPr/>
        </p:nvCxnSpPr>
        <p:spPr>
          <a:xfrm rot="16200000" flipH="1" flipV="1">
            <a:off x="5576289" y="1805366"/>
            <a:ext cx="82524" cy="3663950"/>
          </a:xfrm>
          <a:prstGeom prst="bentConnector3">
            <a:avLst>
              <a:gd name="adj1" fmla="val -201247"/>
            </a:avLst>
          </a:prstGeom>
          <a:ln w="19050">
            <a:prstDash val="dash"/>
            <a:tailEnd type="triangle"/>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1C96F6A0-5DD9-4C78-A85C-2075C628C7EE}"/>
              </a:ext>
            </a:extLst>
          </p:cNvPr>
          <p:cNvSpPr txBox="1"/>
          <p:nvPr/>
        </p:nvSpPr>
        <p:spPr>
          <a:xfrm>
            <a:off x="4227755" y="3156692"/>
            <a:ext cx="3405799" cy="584775"/>
          </a:xfrm>
          <a:prstGeom prst="rect">
            <a:avLst/>
          </a:prstGeom>
          <a:noFill/>
        </p:spPr>
        <p:txBody>
          <a:bodyPr wrap="square" rtlCol="0">
            <a:spAutoFit/>
          </a:bodyPr>
          <a:lstStyle/>
          <a:p>
            <a:r>
              <a:rPr lang="en-GB" sz="1400" dirty="0"/>
              <a:t>Evaluation of previous iteration</a:t>
            </a:r>
          </a:p>
          <a:p>
            <a:endParaRPr lang="en-GB" dirty="0"/>
          </a:p>
        </p:txBody>
      </p:sp>
      <p:sp>
        <p:nvSpPr>
          <p:cNvPr id="28" name="Oval 27">
            <a:extLst>
              <a:ext uri="{FF2B5EF4-FFF2-40B4-BE49-F238E27FC236}">
                <a16:creationId xmlns:a16="http://schemas.microsoft.com/office/drawing/2014/main" id="{1DBA81A2-3683-453B-930F-282261AF6337}"/>
              </a:ext>
            </a:extLst>
          </p:cNvPr>
          <p:cNvSpPr/>
          <p:nvPr/>
        </p:nvSpPr>
        <p:spPr>
          <a:xfrm>
            <a:off x="9744318" y="2890789"/>
            <a:ext cx="1242647" cy="827043"/>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1400" dirty="0"/>
              <a:t>Testing data</a:t>
            </a:r>
          </a:p>
        </p:txBody>
      </p:sp>
      <p:cxnSp>
        <p:nvCxnSpPr>
          <p:cNvPr id="35" name="Straight Arrow Connector 34">
            <a:extLst>
              <a:ext uri="{FF2B5EF4-FFF2-40B4-BE49-F238E27FC236}">
                <a16:creationId xmlns:a16="http://schemas.microsoft.com/office/drawing/2014/main" id="{E6D91EF6-05A0-408C-A4A5-F2727F390B76}"/>
              </a:ext>
            </a:extLst>
          </p:cNvPr>
          <p:cNvCxnSpPr>
            <a:cxnSpLocks/>
            <a:stCxn id="28" idx="4"/>
          </p:cNvCxnSpPr>
          <p:nvPr/>
        </p:nvCxnSpPr>
        <p:spPr>
          <a:xfrm flipH="1">
            <a:off x="10365641" y="3717832"/>
            <a:ext cx="1" cy="387451"/>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45" name="Rectangle 44">
            <a:extLst>
              <a:ext uri="{FF2B5EF4-FFF2-40B4-BE49-F238E27FC236}">
                <a16:creationId xmlns:a16="http://schemas.microsoft.com/office/drawing/2014/main" id="{67528B81-9D9F-4177-8439-AF939823B6C3}"/>
              </a:ext>
            </a:extLst>
          </p:cNvPr>
          <p:cNvSpPr/>
          <p:nvPr/>
        </p:nvSpPr>
        <p:spPr>
          <a:xfrm>
            <a:off x="9601441" y="4173412"/>
            <a:ext cx="1768232" cy="131298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dirty="0"/>
              <a:t>Chosen neural network (python module)</a:t>
            </a:r>
          </a:p>
        </p:txBody>
      </p:sp>
    </p:spTree>
    <p:extLst>
      <p:ext uri="{BB962C8B-B14F-4D97-AF65-F5344CB8AC3E}">
        <p14:creationId xmlns:p14="http://schemas.microsoft.com/office/powerpoint/2010/main" val="3269778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5BB52B0-6AE7-434B-A4DC-663EAC4550C4}"/>
              </a:ext>
            </a:extLst>
          </p:cNvPr>
          <p:cNvPicPr>
            <a:picLocks noChangeAspect="1"/>
          </p:cNvPicPr>
          <p:nvPr/>
        </p:nvPicPr>
        <p:blipFill rotWithShape="1">
          <a:blip r:embed="rId2"/>
          <a:srcRect l="9295" t="25635" r="52885" b="19442"/>
          <a:stretch/>
        </p:blipFill>
        <p:spPr>
          <a:xfrm>
            <a:off x="851878" y="765908"/>
            <a:ext cx="9930392" cy="5150338"/>
          </a:xfrm>
          <a:prstGeom prst="rect">
            <a:avLst/>
          </a:prstGeom>
        </p:spPr>
      </p:pic>
    </p:spTree>
    <p:extLst>
      <p:ext uri="{BB962C8B-B14F-4D97-AF65-F5344CB8AC3E}">
        <p14:creationId xmlns:p14="http://schemas.microsoft.com/office/powerpoint/2010/main" val="1699180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96FBB-0C23-4004-B467-591DCD9CCC22}"/>
              </a:ext>
            </a:extLst>
          </p:cNvPr>
          <p:cNvSpPr>
            <a:spLocks noGrp="1"/>
          </p:cNvSpPr>
          <p:nvPr>
            <p:ph type="title"/>
          </p:nvPr>
        </p:nvSpPr>
        <p:spPr/>
        <p:txBody>
          <a:bodyPr/>
          <a:lstStyle/>
          <a:p>
            <a:r>
              <a:rPr lang="en-GB" dirty="0"/>
              <a:t>Network Hyperparameters</a:t>
            </a:r>
          </a:p>
        </p:txBody>
      </p:sp>
      <p:sp>
        <p:nvSpPr>
          <p:cNvPr id="3" name="Content Placeholder 2">
            <a:extLst>
              <a:ext uri="{FF2B5EF4-FFF2-40B4-BE49-F238E27FC236}">
                <a16:creationId xmlns:a16="http://schemas.microsoft.com/office/drawing/2014/main" id="{14459E12-390E-40E7-938D-B3E21F3A15DB}"/>
              </a:ext>
            </a:extLst>
          </p:cNvPr>
          <p:cNvSpPr>
            <a:spLocks noGrp="1"/>
          </p:cNvSpPr>
          <p:nvPr>
            <p:ph idx="1"/>
          </p:nvPr>
        </p:nvSpPr>
        <p:spPr>
          <a:xfrm>
            <a:off x="838200" y="1434856"/>
            <a:ext cx="9048262" cy="3090252"/>
          </a:xfrm>
        </p:spPr>
        <p:txBody>
          <a:bodyPr/>
          <a:lstStyle/>
          <a:p>
            <a:r>
              <a:rPr lang="en-GB" sz="1800" dirty="0"/>
              <a:t>Number of layers (usually 2 for an RNN)</a:t>
            </a:r>
          </a:p>
          <a:p>
            <a:r>
              <a:rPr lang="en-GB" sz="1800" dirty="0"/>
              <a:t>Number of neurons per layer (symmetric or asymmetric)</a:t>
            </a:r>
          </a:p>
          <a:p>
            <a:r>
              <a:rPr lang="en-GB" sz="1800" dirty="0"/>
              <a:t>Activation functions</a:t>
            </a:r>
          </a:p>
          <a:p>
            <a:r>
              <a:rPr lang="en-GB" sz="1800" dirty="0"/>
              <a:t>Node/arc weightings</a:t>
            </a:r>
          </a:p>
          <a:p>
            <a:r>
              <a:rPr lang="en-GB" sz="1800" dirty="0"/>
              <a:t>Learning rate</a:t>
            </a:r>
          </a:p>
          <a:p>
            <a:r>
              <a:rPr lang="en-GB" sz="1800" dirty="0"/>
              <a:t>Number of Epochs</a:t>
            </a:r>
          </a:p>
          <a:p>
            <a:r>
              <a:rPr lang="en-GB" sz="1800" dirty="0"/>
              <a:t>Batch size</a:t>
            </a:r>
          </a:p>
          <a:p>
            <a:r>
              <a:rPr lang="en-GB" sz="1800" dirty="0"/>
              <a:t>Context specific variables</a:t>
            </a:r>
          </a:p>
          <a:p>
            <a:endParaRPr lang="en-GB" dirty="0"/>
          </a:p>
        </p:txBody>
      </p:sp>
      <p:sp>
        <p:nvSpPr>
          <p:cNvPr id="4" name="TextBox 3">
            <a:extLst>
              <a:ext uri="{FF2B5EF4-FFF2-40B4-BE49-F238E27FC236}">
                <a16:creationId xmlns:a16="http://schemas.microsoft.com/office/drawing/2014/main" id="{4256DBFB-A502-4E1A-A65B-F78A4DC27B60}"/>
              </a:ext>
            </a:extLst>
          </p:cNvPr>
          <p:cNvSpPr txBox="1"/>
          <p:nvPr/>
        </p:nvSpPr>
        <p:spPr>
          <a:xfrm>
            <a:off x="6869722" y="1825625"/>
            <a:ext cx="4837723" cy="1754326"/>
          </a:xfrm>
          <a:prstGeom prst="rect">
            <a:avLst/>
          </a:prstGeom>
          <a:noFill/>
        </p:spPr>
        <p:txBody>
          <a:bodyPr wrap="square" rtlCol="0">
            <a:spAutoFit/>
          </a:bodyPr>
          <a:lstStyle/>
          <a:p>
            <a:r>
              <a:rPr lang="en-GB" dirty="0"/>
              <a:t>Optimising these parameters ensures the neural network is optimal.</a:t>
            </a:r>
          </a:p>
          <a:p>
            <a:endParaRPr lang="en-GB" dirty="0"/>
          </a:p>
          <a:p>
            <a:r>
              <a:rPr lang="en-GB" dirty="0"/>
              <a:t>Activation functions:</a:t>
            </a:r>
            <a:br>
              <a:rPr lang="en-GB" dirty="0"/>
            </a:br>
            <a:r>
              <a:rPr lang="en-GB" dirty="0"/>
              <a:t>sigmoid or tanh, both suffer from vanishing gradient problem. </a:t>
            </a:r>
            <a:r>
              <a:rPr lang="en-GB" dirty="0" err="1"/>
              <a:t>ReLU</a:t>
            </a:r>
            <a:r>
              <a:rPr lang="en-GB" dirty="0"/>
              <a:t>, linear above 0.</a:t>
            </a:r>
          </a:p>
        </p:txBody>
      </p:sp>
    </p:spTree>
    <p:extLst>
      <p:ext uri="{BB962C8B-B14F-4D97-AF65-F5344CB8AC3E}">
        <p14:creationId xmlns:p14="http://schemas.microsoft.com/office/powerpoint/2010/main" val="850522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CDF45-2235-48BE-BCE0-674A598FE160}"/>
              </a:ext>
            </a:extLst>
          </p:cNvPr>
          <p:cNvSpPr>
            <a:spLocks noGrp="1"/>
          </p:cNvSpPr>
          <p:nvPr>
            <p:ph type="title"/>
          </p:nvPr>
        </p:nvSpPr>
        <p:spPr/>
        <p:txBody>
          <a:bodyPr/>
          <a:lstStyle/>
          <a:p>
            <a:r>
              <a:rPr lang="en-GB" dirty="0"/>
              <a:t>Hyperparameter optimisers</a:t>
            </a:r>
          </a:p>
        </p:txBody>
      </p:sp>
      <p:sp>
        <p:nvSpPr>
          <p:cNvPr id="3" name="Content Placeholder 2">
            <a:extLst>
              <a:ext uri="{FF2B5EF4-FFF2-40B4-BE49-F238E27FC236}">
                <a16:creationId xmlns:a16="http://schemas.microsoft.com/office/drawing/2014/main" id="{E03FB2B6-DDD2-468B-A9C7-39BA30B73EED}"/>
              </a:ext>
            </a:extLst>
          </p:cNvPr>
          <p:cNvSpPr>
            <a:spLocks noGrp="1"/>
          </p:cNvSpPr>
          <p:nvPr>
            <p:ph idx="1"/>
          </p:nvPr>
        </p:nvSpPr>
        <p:spPr>
          <a:xfrm>
            <a:off x="838200" y="1825625"/>
            <a:ext cx="7210425" cy="3559175"/>
          </a:xfrm>
        </p:spPr>
        <p:txBody>
          <a:bodyPr/>
          <a:lstStyle/>
          <a:p>
            <a:r>
              <a:rPr lang="en-GB" sz="2400" dirty="0"/>
              <a:t>Baseline methods – Grid/Random search</a:t>
            </a:r>
          </a:p>
          <a:p>
            <a:r>
              <a:rPr lang="en-GB" sz="2400" dirty="0"/>
              <a:t>Bayesian Optimisation</a:t>
            </a:r>
            <a:br>
              <a:rPr lang="en-GB" sz="2400" dirty="0"/>
            </a:br>
            <a:r>
              <a:rPr lang="en-GB" sz="2400" dirty="0"/>
              <a:t>	- Gaussian Processes with expected 	  	   	  improvement.</a:t>
            </a:r>
            <a:br>
              <a:rPr lang="en-GB" sz="2400" dirty="0"/>
            </a:br>
            <a:r>
              <a:rPr lang="en-GB" sz="2400" dirty="0"/>
              <a:t>	- Tree structured (Adaptive) </a:t>
            </a:r>
            <a:r>
              <a:rPr lang="en-GB" sz="2400" dirty="0" err="1"/>
              <a:t>Parzen</a:t>
            </a:r>
            <a:r>
              <a:rPr lang="en-GB" sz="2400" dirty="0"/>
              <a:t> 	  	  	  Estimator.</a:t>
            </a:r>
          </a:p>
          <a:p>
            <a:r>
              <a:rPr lang="en-GB" sz="2400" dirty="0"/>
              <a:t>Surrogate optimisers – GPs and random forests</a:t>
            </a:r>
          </a:p>
          <a:p>
            <a:r>
              <a:rPr lang="en-GB" sz="2400" dirty="0"/>
              <a:t>Population/evolutionary optimisers</a:t>
            </a:r>
          </a:p>
          <a:p>
            <a:pPr marL="0" indent="0">
              <a:buNone/>
            </a:pPr>
            <a:endParaRPr lang="en-GB" dirty="0"/>
          </a:p>
        </p:txBody>
      </p:sp>
    </p:spTree>
    <p:extLst>
      <p:ext uri="{BB962C8B-B14F-4D97-AF65-F5344CB8AC3E}">
        <p14:creationId xmlns:p14="http://schemas.microsoft.com/office/powerpoint/2010/main" val="2712480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0DA5A-045F-44F8-BC29-9594FD65EFE8}"/>
              </a:ext>
            </a:extLst>
          </p:cNvPr>
          <p:cNvSpPr>
            <a:spLocks noGrp="1"/>
          </p:cNvSpPr>
          <p:nvPr>
            <p:ph type="title"/>
          </p:nvPr>
        </p:nvSpPr>
        <p:spPr/>
        <p:txBody>
          <a:bodyPr>
            <a:normAutofit/>
          </a:bodyPr>
          <a:lstStyle/>
          <a:p>
            <a:r>
              <a:rPr lang="en-GB" sz="3200" b="1" dirty="0"/>
              <a:t>Brute force / trial and error</a:t>
            </a:r>
          </a:p>
        </p:txBody>
      </p:sp>
      <p:sp>
        <p:nvSpPr>
          <p:cNvPr id="3" name="Content Placeholder 2">
            <a:extLst>
              <a:ext uri="{FF2B5EF4-FFF2-40B4-BE49-F238E27FC236}">
                <a16:creationId xmlns:a16="http://schemas.microsoft.com/office/drawing/2014/main" id="{281048B0-7128-4C6B-BAC3-5039277BCFED}"/>
              </a:ext>
            </a:extLst>
          </p:cNvPr>
          <p:cNvSpPr>
            <a:spLocks noGrp="1"/>
          </p:cNvSpPr>
          <p:nvPr>
            <p:ph idx="1"/>
          </p:nvPr>
        </p:nvSpPr>
        <p:spPr>
          <a:xfrm>
            <a:off x="558282" y="2116413"/>
            <a:ext cx="4998099" cy="4741587"/>
          </a:xfrm>
        </p:spPr>
        <p:txBody>
          <a:bodyPr>
            <a:normAutofit/>
          </a:bodyPr>
          <a:lstStyle/>
          <a:p>
            <a:r>
              <a:rPr lang="en-GB" sz="2400" dirty="0"/>
              <a:t>Grid search</a:t>
            </a:r>
          </a:p>
          <a:p>
            <a:endParaRPr lang="en-GB" sz="2000" dirty="0"/>
          </a:p>
          <a:p>
            <a:pPr marL="0" indent="0">
              <a:buNone/>
            </a:pPr>
            <a:endParaRPr lang="en-GB" sz="2000" dirty="0"/>
          </a:p>
          <a:p>
            <a:pPr marL="0" indent="0">
              <a:buNone/>
            </a:pPr>
            <a:endParaRPr lang="en-GB" sz="2000" dirty="0"/>
          </a:p>
          <a:p>
            <a:pPr marL="0" indent="0">
              <a:buNone/>
            </a:pPr>
            <a:endParaRPr lang="en-GB" sz="2000" dirty="0"/>
          </a:p>
          <a:p>
            <a:pPr marL="0" indent="0">
              <a:buNone/>
            </a:pPr>
            <a:r>
              <a:rPr lang="en-GB" sz="2000" dirty="0"/>
              <a:t>Choose a subset/range of values for each variable then try every possible permutation.</a:t>
            </a:r>
          </a:p>
          <a:p>
            <a:pPr marL="0" indent="0">
              <a:buNone/>
            </a:pPr>
            <a:br>
              <a:rPr lang="en-GB" sz="2000" dirty="0"/>
            </a:br>
            <a:r>
              <a:rPr lang="en-GB" sz="2000" dirty="0">
                <a:solidFill>
                  <a:srgbClr val="002060"/>
                </a:solidFill>
              </a:rPr>
              <a:t>Relatively simple and straightforward</a:t>
            </a:r>
            <a:br>
              <a:rPr lang="en-GB" sz="2000" dirty="0"/>
            </a:br>
            <a:br>
              <a:rPr lang="en-GB" sz="2000" dirty="0"/>
            </a:br>
            <a:r>
              <a:rPr lang="en-GB" sz="2000" dirty="0">
                <a:solidFill>
                  <a:srgbClr val="C00000"/>
                </a:solidFill>
              </a:rPr>
              <a:t>Wastes time searching points adjacent to poor combinations. Can go along entire axis of an insignificant parameter with little gain.</a:t>
            </a:r>
          </a:p>
        </p:txBody>
      </p:sp>
      <p:pic>
        <p:nvPicPr>
          <p:cNvPr id="5" name="Picture 4">
            <a:extLst>
              <a:ext uri="{FF2B5EF4-FFF2-40B4-BE49-F238E27FC236}">
                <a16:creationId xmlns:a16="http://schemas.microsoft.com/office/drawing/2014/main" id="{BC48DC87-3D2A-4808-ADCB-0479CC6E71DA}"/>
              </a:ext>
            </a:extLst>
          </p:cNvPr>
          <p:cNvPicPr>
            <a:picLocks noChangeAspect="1"/>
          </p:cNvPicPr>
          <p:nvPr/>
        </p:nvPicPr>
        <p:blipFill rotWithShape="1">
          <a:blip r:embed="rId2"/>
          <a:srcRect l="2891" t="19683" r="56778" b="8208"/>
          <a:stretch/>
        </p:blipFill>
        <p:spPr>
          <a:xfrm>
            <a:off x="2480387" y="1308367"/>
            <a:ext cx="2782077" cy="2686057"/>
          </a:xfrm>
          <a:prstGeom prst="rect">
            <a:avLst/>
          </a:prstGeom>
        </p:spPr>
      </p:pic>
      <p:pic>
        <p:nvPicPr>
          <p:cNvPr id="7" name="Picture 6">
            <a:extLst>
              <a:ext uri="{FF2B5EF4-FFF2-40B4-BE49-F238E27FC236}">
                <a16:creationId xmlns:a16="http://schemas.microsoft.com/office/drawing/2014/main" id="{12CCA30D-67DE-4E1D-BD46-3F57EF6EA59A}"/>
              </a:ext>
            </a:extLst>
          </p:cNvPr>
          <p:cNvPicPr>
            <a:picLocks noChangeAspect="1"/>
          </p:cNvPicPr>
          <p:nvPr/>
        </p:nvPicPr>
        <p:blipFill rotWithShape="1">
          <a:blip r:embed="rId2"/>
          <a:srcRect l="55246" t="21165" r="4423" b="9498"/>
          <a:stretch/>
        </p:blipFill>
        <p:spPr>
          <a:xfrm>
            <a:off x="8410449" y="1251768"/>
            <a:ext cx="3073202" cy="2853086"/>
          </a:xfrm>
          <a:prstGeom prst="rect">
            <a:avLst/>
          </a:prstGeom>
        </p:spPr>
      </p:pic>
      <p:sp>
        <p:nvSpPr>
          <p:cNvPr id="8" name="Content Placeholder 2">
            <a:extLst>
              <a:ext uri="{FF2B5EF4-FFF2-40B4-BE49-F238E27FC236}">
                <a16:creationId xmlns:a16="http://schemas.microsoft.com/office/drawing/2014/main" id="{2C25F6E1-AE6F-4ADE-9DF3-D38608FD2055}"/>
              </a:ext>
            </a:extLst>
          </p:cNvPr>
          <p:cNvSpPr txBox="1">
            <a:spLocks/>
          </p:cNvSpPr>
          <p:nvPr/>
        </p:nvSpPr>
        <p:spPr>
          <a:xfrm>
            <a:off x="5927808" y="2001534"/>
            <a:ext cx="6037545" cy="48564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dirty="0"/>
              <a:t>Random search</a:t>
            </a:r>
          </a:p>
          <a:p>
            <a:pPr marL="0" indent="0">
              <a:buNone/>
            </a:pPr>
            <a:br>
              <a:rPr lang="en-GB" sz="2400" dirty="0"/>
            </a:br>
            <a:br>
              <a:rPr lang="en-GB" sz="2400" dirty="0"/>
            </a:br>
            <a:br>
              <a:rPr lang="en-GB" sz="2400" dirty="0"/>
            </a:br>
            <a:br>
              <a:rPr lang="en-GB" sz="2400" dirty="0"/>
            </a:br>
            <a:br>
              <a:rPr lang="en-GB" sz="2400" dirty="0"/>
            </a:br>
            <a:r>
              <a:rPr lang="en-GB" sz="2000" dirty="0"/>
              <a:t>Sample random combinations. </a:t>
            </a:r>
            <a:br>
              <a:rPr lang="en-GB" sz="2000" dirty="0"/>
            </a:br>
            <a:br>
              <a:rPr lang="en-GB" sz="2000" dirty="0"/>
            </a:br>
            <a:br>
              <a:rPr lang="en-GB" sz="2000" dirty="0"/>
            </a:br>
            <a:r>
              <a:rPr lang="en-GB" sz="2000" dirty="0">
                <a:solidFill>
                  <a:srgbClr val="002060"/>
                </a:solidFill>
              </a:rPr>
              <a:t>More efficient, some hyperparameters have little significance. Can be combined with hill climb algorithm. </a:t>
            </a:r>
            <a:br>
              <a:rPr lang="en-GB" sz="2000" dirty="0">
                <a:solidFill>
                  <a:srgbClr val="002060"/>
                </a:solidFill>
              </a:rPr>
            </a:br>
            <a:br>
              <a:rPr lang="en-GB" sz="2000" dirty="0">
                <a:solidFill>
                  <a:srgbClr val="002060"/>
                </a:solidFill>
              </a:rPr>
            </a:br>
            <a:r>
              <a:rPr lang="en-GB" sz="2000" dirty="0">
                <a:solidFill>
                  <a:srgbClr val="C00000"/>
                </a:solidFill>
              </a:rPr>
              <a:t>Not as thorough; could miss out some optimal solutions if multiple solutions available. (pareto optimal set).</a:t>
            </a:r>
          </a:p>
        </p:txBody>
      </p:sp>
      <p:sp>
        <p:nvSpPr>
          <p:cNvPr id="9" name="TextBox 8">
            <a:extLst>
              <a:ext uri="{FF2B5EF4-FFF2-40B4-BE49-F238E27FC236}">
                <a16:creationId xmlns:a16="http://schemas.microsoft.com/office/drawing/2014/main" id="{EC0CF58E-F542-4EE9-92BE-B6986A210CDE}"/>
              </a:ext>
            </a:extLst>
          </p:cNvPr>
          <p:cNvSpPr txBox="1"/>
          <p:nvPr/>
        </p:nvSpPr>
        <p:spPr>
          <a:xfrm>
            <a:off x="5778063" y="600429"/>
            <a:ext cx="5705588" cy="369332"/>
          </a:xfrm>
          <a:prstGeom prst="rect">
            <a:avLst/>
          </a:prstGeom>
          <a:noFill/>
        </p:spPr>
        <p:txBody>
          <a:bodyPr wrap="square" rtlCol="0">
            <a:spAutoFit/>
          </a:bodyPr>
          <a:lstStyle/>
          <a:p>
            <a:r>
              <a:rPr lang="en-GB" i="1" dirty="0"/>
              <a:t>Training directly using the neural network</a:t>
            </a:r>
          </a:p>
        </p:txBody>
      </p:sp>
    </p:spTree>
    <p:extLst>
      <p:ext uri="{BB962C8B-B14F-4D97-AF65-F5344CB8AC3E}">
        <p14:creationId xmlns:p14="http://schemas.microsoft.com/office/powerpoint/2010/main" val="3386392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ayes Opt heatmap Demo">
            <a:hlinkClick r:id="" action="ppaction://media"/>
            <a:extLst>
              <a:ext uri="{FF2B5EF4-FFF2-40B4-BE49-F238E27FC236}">
                <a16:creationId xmlns:a16="http://schemas.microsoft.com/office/drawing/2014/main" id="{E851F625-DF30-472F-9231-44B1A5B8631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836607" y="125982"/>
            <a:ext cx="6096000" cy="3429000"/>
          </a:xfrm>
          <a:prstGeom prst="rect">
            <a:avLst/>
          </a:prstGeom>
        </p:spPr>
      </p:pic>
      <p:sp>
        <p:nvSpPr>
          <p:cNvPr id="2" name="Title 1">
            <a:extLst>
              <a:ext uri="{FF2B5EF4-FFF2-40B4-BE49-F238E27FC236}">
                <a16:creationId xmlns:a16="http://schemas.microsoft.com/office/drawing/2014/main" id="{478900F3-08EB-4B9C-9F65-E886D1F20882}"/>
              </a:ext>
            </a:extLst>
          </p:cNvPr>
          <p:cNvSpPr>
            <a:spLocks noGrp="1"/>
          </p:cNvSpPr>
          <p:nvPr>
            <p:ph type="title"/>
          </p:nvPr>
        </p:nvSpPr>
        <p:spPr/>
        <p:txBody>
          <a:bodyPr>
            <a:normAutofit/>
          </a:bodyPr>
          <a:lstStyle/>
          <a:p>
            <a:r>
              <a:rPr lang="en-GB" sz="3600" dirty="0"/>
              <a:t>Bayesian Optimisation via</a:t>
            </a:r>
            <a:br>
              <a:rPr lang="en-GB" sz="3600" dirty="0"/>
            </a:br>
            <a:r>
              <a:rPr lang="en-GB" sz="3600" dirty="0"/>
              <a:t>Gaussian Processes</a:t>
            </a:r>
          </a:p>
        </p:txBody>
      </p:sp>
      <p:sp>
        <p:nvSpPr>
          <p:cNvPr id="3" name="Content Placeholder 2">
            <a:extLst>
              <a:ext uri="{FF2B5EF4-FFF2-40B4-BE49-F238E27FC236}">
                <a16:creationId xmlns:a16="http://schemas.microsoft.com/office/drawing/2014/main" id="{CD942DFA-ACB2-4475-A5B1-ADF56DFD9CAD}"/>
              </a:ext>
            </a:extLst>
          </p:cNvPr>
          <p:cNvSpPr>
            <a:spLocks noGrp="1"/>
          </p:cNvSpPr>
          <p:nvPr>
            <p:ph idx="1"/>
          </p:nvPr>
        </p:nvSpPr>
        <p:spPr>
          <a:xfrm>
            <a:off x="838200" y="1690688"/>
            <a:ext cx="5804877" cy="4351338"/>
          </a:xfrm>
        </p:spPr>
        <p:txBody>
          <a:bodyPr>
            <a:normAutofit/>
          </a:bodyPr>
          <a:lstStyle/>
          <a:p>
            <a:r>
              <a:rPr lang="en-GB" sz="1600" dirty="0"/>
              <a:t>Bayesian optimization works by constructing a posterior distribution of functions (gaussian process) that best describes the function you want to optimize. As the number of observations grows, the posterior distribution improves, and the algorithm becomes more certain of which regions in parameter space are worth exploring and which are not. </a:t>
            </a:r>
          </a:p>
          <a:p>
            <a:r>
              <a:rPr lang="en-GB" sz="1600" dirty="0"/>
              <a:t>A Gaussian process which assumes similar inputs give similar outputs (however this would not be ideal for audio/visual based ML).</a:t>
            </a:r>
          </a:p>
          <a:p>
            <a:r>
              <a:rPr lang="en-GB" sz="1600" dirty="0"/>
              <a:t>GP  can automatically adjust for scale, i.e. is the output of N = 200 similar to N = 300?</a:t>
            </a:r>
          </a:p>
          <a:p>
            <a:r>
              <a:rPr lang="en-GB" sz="1600" dirty="0"/>
              <a:t>Expected improvement.</a:t>
            </a:r>
          </a:p>
          <a:p>
            <a:r>
              <a:rPr lang="en-GB" sz="1600" dirty="0"/>
              <a:t>Models p(</a:t>
            </a:r>
            <a:r>
              <a:rPr lang="en-GB" sz="1600" dirty="0" err="1"/>
              <a:t>y|x</a:t>
            </a:r>
            <a:r>
              <a:rPr lang="en-GB" sz="1600" dirty="0"/>
              <a:t>) directly.</a:t>
            </a:r>
          </a:p>
          <a:p>
            <a:pPr marL="0" indent="0">
              <a:buNone/>
            </a:pPr>
            <a:r>
              <a:rPr lang="en-GB" sz="1600" dirty="0"/>
              <a:t>Many packages available to implement</a:t>
            </a:r>
          </a:p>
        </p:txBody>
      </p:sp>
      <p:pic>
        <p:nvPicPr>
          <p:cNvPr id="6" name="Picture 5">
            <a:extLst>
              <a:ext uri="{FF2B5EF4-FFF2-40B4-BE49-F238E27FC236}">
                <a16:creationId xmlns:a16="http://schemas.microsoft.com/office/drawing/2014/main" id="{ADCD502D-EB4A-46BF-9BAF-4B0C89EBB825}"/>
              </a:ext>
            </a:extLst>
          </p:cNvPr>
          <p:cNvPicPr>
            <a:picLocks noChangeAspect="1"/>
          </p:cNvPicPr>
          <p:nvPr/>
        </p:nvPicPr>
        <p:blipFill>
          <a:blip r:embed="rId5"/>
          <a:stretch>
            <a:fillRect/>
          </a:stretch>
        </p:blipFill>
        <p:spPr>
          <a:xfrm>
            <a:off x="7015375" y="3554982"/>
            <a:ext cx="4923347" cy="2988856"/>
          </a:xfrm>
          <a:prstGeom prst="rect">
            <a:avLst/>
          </a:prstGeom>
        </p:spPr>
      </p:pic>
      <p:pic>
        <p:nvPicPr>
          <p:cNvPr id="7" name="Picture 6">
            <a:extLst>
              <a:ext uri="{FF2B5EF4-FFF2-40B4-BE49-F238E27FC236}">
                <a16:creationId xmlns:a16="http://schemas.microsoft.com/office/drawing/2014/main" id="{74CAA8CF-3A2D-456F-ACE0-CC63075C3AE9}"/>
              </a:ext>
            </a:extLst>
          </p:cNvPr>
          <p:cNvPicPr>
            <a:picLocks noChangeAspect="1"/>
          </p:cNvPicPr>
          <p:nvPr/>
        </p:nvPicPr>
        <p:blipFill rotWithShape="1">
          <a:blip r:embed="rId6"/>
          <a:srcRect l="68266" t="35178" r="22241" b="59821"/>
          <a:stretch/>
        </p:blipFill>
        <p:spPr>
          <a:xfrm>
            <a:off x="3367901" y="4229336"/>
            <a:ext cx="3461325" cy="651209"/>
          </a:xfrm>
          <a:prstGeom prst="rect">
            <a:avLst/>
          </a:prstGeom>
        </p:spPr>
      </p:pic>
    </p:spTree>
    <p:extLst>
      <p:ext uri="{BB962C8B-B14F-4D97-AF65-F5344CB8AC3E}">
        <p14:creationId xmlns:p14="http://schemas.microsoft.com/office/powerpoint/2010/main" val="2526486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D1583-5EFB-4045-973E-58091AE55712}"/>
              </a:ext>
            </a:extLst>
          </p:cNvPr>
          <p:cNvSpPr>
            <a:spLocks noGrp="1"/>
          </p:cNvSpPr>
          <p:nvPr>
            <p:ph type="title"/>
          </p:nvPr>
        </p:nvSpPr>
        <p:spPr>
          <a:xfrm>
            <a:off x="838200" y="365125"/>
            <a:ext cx="5372100" cy="1325563"/>
          </a:xfrm>
        </p:spPr>
        <p:txBody>
          <a:bodyPr>
            <a:normAutofit/>
          </a:bodyPr>
          <a:lstStyle/>
          <a:p>
            <a:r>
              <a:rPr lang="en-GB" sz="2400" dirty="0"/>
              <a:t>Tree-structured </a:t>
            </a:r>
            <a:r>
              <a:rPr lang="en-GB" sz="2400" dirty="0" err="1"/>
              <a:t>Parzen</a:t>
            </a:r>
            <a:r>
              <a:rPr lang="en-GB" sz="2400" dirty="0"/>
              <a:t> Estimators (TPE)</a:t>
            </a:r>
          </a:p>
        </p:txBody>
      </p:sp>
      <p:sp>
        <p:nvSpPr>
          <p:cNvPr id="3" name="Content Placeholder 2">
            <a:extLst>
              <a:ext uri="{FF2B5EF4-FFF2-40B4-BE49-F238E27FC236}">
                <a16:creationId xmlns:a16="http://schemas.microsoft.com/office/drawing/2014/main" id="{A0DA5372-23CC-475B-A976-77B35FFB45F0}"/>
              </a:ext>
            </a:extLst>
          </p:cNvPr>
          <p:cNvSpPr>
            <a:spLocks noGrp="1"/>
          </p:cNvSpPr>
          <p:nvPr>
            <p:ph idx="1"/>
          </p:nvPr>
        </p:nvSpPr>
        <p:spPr>
          <a:xfrm>
            <a:off x="838200" y="1825625"/>
            <a:ext cx="5257800" cy="4351338"/>
          </a:xfrm>
        </p:spPr>
        <p:txBody>
          <a:bodyPr>
            <a:normAutofit fontScale="92500" lnSpcReduction="20000"/>
          </a:bodyPr>
          <a:lstStyle/>
          <a:p>
            <a:r>
              <a:rPr lang="en-GB" sz="1800" dirty="0"/>
              <a:t>Is also a Bayesian optimisation but not a Gaussian process.</a:t>
            </a:r>
          </a:p>
          <a:p>
            <a:r>
              <a:rPr lang="en-GB" sz="1800" dirty="0"/>
              <a:t>Its output and performance is similar to GP but code and architecture is very different.</a:t>
            </a:r>
          </a:p>
          <a:p>
            <a:r>
              <a:rPr lang="en-GB" sz="1800" dirty="0"/>
              <a:t>Also uses Expected improvement but models p(</a:t>
            </a:r>
            <a:r>
              <a:rPr lang="en-GB" sz="1800" dirty="0" err="1"/>
              <a:t>x|y</a:t>
            </a:r>
            <a:r>
              <a:rPr lang="en-GB" sz="1800" dirty="0"/>
              <a:t>) and p(y), whereas GPs model p(</a:t>
            </a:r>
            <a:r>
              <a:rPr lang="en-GB" sz="1800" dirty="0" err="1"/>
              <a:t>y|x</a:t>
            </a:r>
            <a:r>
              <a:rPr lang="en-GB" sz="1800" dirty="0"/>
              <a:t>)</a:t>
            </a:r>
          </a:p>
          <a:p>
            <a:r>
              <a:rPr lang="en-GB" sz="1800" dirty="0"/>
              <a:t>Rather than find the next best point out of all available points, it selects a distribution of best points out of all available points. </a:t>
            </a:r>
          </a:p>
          <a:p>
            <a:r>
              <a:rPr lang="en-GB" sz="1800" dirty="0"/>
              <a:t>Typically chooses the best 10 - 25% of all observations each iteration.</a:t>
            </a:r>
          </a:p>
          <a:p>
            <a:r>
              <a:rPr lang="en-GB" sz="1800" dirty="0"/>
              <a:t>Next, the GP uses posterior distributions. TPEs models the likelihood probability from the ‘best observations’ group.</a:t>
            </a:r>
          </a:p>
          <a:p>
            <a:endParaRPr lang="en-GB" sz="1800" dirty="0"/>
          </a:p>
          <a:p>
            <a:pPr marL="0" indent="0">
              <a:buNone/>
            </a:pPr>
            <a:r>
              <a:rPr lang="en-GB" sz="1800" dirty="0"/>
              <a:t>Can be implemented from </a:t>
            </a:r>
            <a:r>
              <a:rPr lang="en-GB" sz="1800" dirty="0" err="1"/>
              <a:t>Hyperopt</a:t>
            </a:r>
            <a:r>
              <a:rPr lang="en-GB" sz="1800" dirty="0"/>
              <a:t> package </a:t>
            </a:r>
            <a:r>
              <a:rPr lang="en-GB" sz="1800" dirty="0">
                <a:hlinkClick r:id="rId2"/>
              </a:rPr>
              <a:t>http://hyperopt.github.io/hyperopt/</a:t>
            </a:r>
            <a:endParaRPr lang="en-GB" sz="1800" dirty="0"/>
          </a:p>
        </p:txBody>
      </p:sp>
      <p:pic>
        <p:nvPicPr>
          <p:cNvPr id="4" name="Picture 3">
            <a:extLst>
              <a:ext uri="{FF2B5EF4-FFF2-40B4-BE49-F238E27FC236}">
                <a16:creationId xmlns:a16="http://schemas.microsoft.com/office/drawing/2014/main" id="{2CAEF258-8CCF-4576-A0EB-ADA8601B4690}"/>
              </a:ext>
            </a:extLst>
          </p:cNvPr>
          <p:cNvPicPr>
            <a:picLocks noChangeAspect="1"/>
          </p:cNvPicPr>
          <p:nvPr/>
        </p:nvPicPr>
        <p:blipFill>
          <a:blip r:embed="rId3"/>
          <a:stretch>
            <a:fillRect/>
          </a:stretch>
        </p:blipFill>
        <p:spPr>
          <a:xfrm>
            <a:off x="6029324" y="54769"/>
            <a:ext cx="5991225" cy="3406775"/>
          </a:xfrm>
          <a:prstGeom prst="rect">
            <a:avLst/>
          </a:prstGeom>
        </p:spPr>
      </p:pic>
      <p:pic>
        <p:nvPicPr>
          <p:cNvPr id="5" name="Picture 4">
            <a:extLst>
              <a:ext uri="{FF2B5EF4-FFF2-40B4-BE49-F238E27FC236}">
                <a16:creationId xmlns:a16="http://schemas.microsoft.com/office/drawing/2014/main" id="{82636F44-27D7-4BB5-B523-3FF140C9F263}"/>
              </a:ext>
            </a:extLst>
          </p:cNvPr>
          <p:cNvPicPr>
            <a:picLocks noChangeAspect="1"/>
          </p:cNvPicPr>
          <p:nvPr/>
        </p:nvPicPr>
        <p:blipFill>
          <a:blip r:embed="rId4"/>
          <a:stretch>
            <a:fillRect/>
          </a:stretch>
        </p:blipFill>
        <p:spPr>
          <a:xfrm>
            <a:off x="6375263" y="3461544"/>
            <a:ext cx="5721486" cy="3407921"/>
          </a:xfrm>
          <a:prstGeom prst="rect">
            <a:avLst/>
          </a:prstGeom>
        </p:spPr>
      </p:pic>
    </p:spTree>
    <p:extLst>
      <p:ext uri="{BB962C8B-B14F-4D97-AF65-F5344CB8AC3E}">
        <p14:creationId xmlns:p14="http://schemas.microsoft.com/office/powerpoint/2010/main" val="65604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F12C2-E230-457B-A14B-EC71148C755F}"/>
              </a:ext>
            </a:extLst>
          </p:cNvPr>
          <p:cNvSpPr>
            <a:spLocks noGrp="1"/>
          </p:cNvSpPr>
          <p:nvPr>
            <p:ph type="title"/>
          </p:nvPr>
        </p:nvSpPr>
        <p:spPr/>
        <p:txBody>
          <a:bodyPr/>
          <a:lstStyle/>
          <a:p>
            <a:r>
              <a:rPr lang="en-GB" dirty="0"/>
              <a:t>Surrogate optimisation (GP and random forests)</a:t>
            </a:r>
          </a:p>
        </p:txBody>
      </p:sp>
      <p:sp>
        <p:nvSpPr>
          <p:cNvPr id="3" name="Content Placeholder 2">
            <a:extLst>
              <a:ext uri="{FF2B5EF4-FFF2-40B4-BE49-F238E27FC236}">
                <a16:creationId xmlns:a16="http://schemas.microsoft.com/office/drawing/2014/main" id="{9AB55101-454B-4F5E-901E-852A1AD14169}"/>
              </a:ext>
            </a:extLst>
          </p:cNvPr>
          <p:cNvSpPr>
            <a:spLocks noGrp="1"/>
          </p:cNvSpPr>
          <p:nvPr>
            <p:ph idx="1"/>
          </p:nvPr>
        </p:nvSpPr>
        <p:spPr/>
        <p:txBody>
          <a:bodyPr/>
          <a:lstStyle/>
          <a:p>
            <a:r>
              <a:rPr lang="en-GB" dirty="0"/>
              <a:t>Random forests add some unpredictability/not reproducible</a:t>
            </a:r>
          </a:p>
        </p:txBody>
      </p:sp>
    </p:spTree>
    <p:extLst>
      <p:ext uri="{BB962C8B-B14F-4D97-AF65-F5344CB8AC3E}">
        <p14:creationId xmlns:p14="http://schemas.microsoft.com/office/powerpoint/2010/main" val="4120043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E8887-FD83-446C-BDF8-073E50730353}"/>
              </a:ext>
            </a:extLst>
          </p:cNvPr>
          <p:cNvSpPr>
            <a:spLocks noGrp="1"/>
          </p:cNvSpPr>
          <p:nvPr>
            <p:ph type="title"/>
          </p:nvPr>
        </p:nvSpPr>
        <p:spPr/>
        <p:txBody>
          <a:bodyPr/>
          <a:lstStyle/>
          <a:p>
            <a:r>
              <a:rPr lang="en-GB" dirty="0"/>
              <a:t>Evolutionary/Population based optimisers</a:t>
            </a:r>
          </a:p>
        </p:txBody>
      </p:sp>
      <p:sp>
        <p:nvSpPr>
          <p:cNvPr id="3" name="Content Placeholder 2">
            <a:extLst>
              <a:ext uri="{FF2B5EF4-FFF2-40B4-BE49-F238E27FC236}">
                <a16:creationId xmlns:a16="http://schemas.microsoft.com/office/drawing/2014/main" id="{F254BE9D-A850-421E-A001-1E8203B69BC7}"/>
              </a:ext>
            </a:extLst>
          </p:cNvPr>
          <p:cNvSpPr>
            <a:spLocks noGrp="1"/>
          </p:cNvSpPr>
          <p:nvPr>
            <p:ph idx="1"/>
          </p:nvPr>
        </p:nvSpPr>
        <p:spPr>
          <a:xfrm>
            <a:off x="838200" y="1430215"/>
            <a:ext cx="10515600" cy="5062660"/>
          </a:xfrm>
        </p:spPr>
        <p:txBody>
          <a:bodyPr>
            <a:normAutofit/>
          </a:bodyPr>
          <a:lstStyle/>
          <a:p>
            <a:r>
              <a:rPr lang="en-GB" sz="1600" dirty="0" err="1"/>
              <a:t>EvoDevo</a:t>
            </a:r>
            <a:r>
              <a:rPr lang="en-GB" sz="1600" dirty="0"/>
              <a:t>: Deep Neural Network Hyperparameter Optimization with Genetic Algorithms </a:t>
            </a:r>
            <a:r>
              <a:rPr lang="en-GB" sz="1600" u="sng" dirty="0">
                <a:hlinkClick r:id="rId2"/>
              </a:rPr>
              <a:t>https://www.youtube.com/watch?v=giBAxWeuysM</a:t>
            </a:r>
            <a:endParaRPr lang="en-GB" sz="1600" u="sng" dirty="0"/>
          </a:p>
          <a:p>
            <a:r>
              <a:rPr lang="en-GB" sz="1600" dirty="0"/>
              <a:t>Evolutionary algorithms, unlike normal ones, are dynamic and can change over time.</a:t>
            </a:r>
          </a:p>
          <a:p>
            <a:r>
              <a:rPr lang="en-GB" sz="1600" dirty="0"/>
              <a:t>EAs have three main characteristics:</a:t>
            </a:r>
            <a:br>
              <a:rPr lang="en-GB" sz="1600" dirty="0"/>
            </a:br>
            <a:r>
              <a:rPr lang="en-GB" sz="1600" dirty="0"/>
              <a:t>	- Population-based: Generate new sets of solutions from a ‘population’ of current solutions.</a:t>
            </a:r>
            <a:br>
              <a:rPr lang="en-GB" sz="1600" dirty="0"/>
            </a:br>
            <a:r>
              <a:rPr lang="en-GB" sz="1600" dirty="0"/>
              <a:t>	- Fitness-Oriented: Fitness value associated with each solution calculated from a fitness function.</a:t>
            </a:r>
            <a:br>
              <a:rPr lang="en-GB" sz="1600" dirty="0"/>
            </a:br>
            <a:r>
              <a:rPr lang="en-GB" sz="1600" dirty="0"/>
              <a:t>	- Variation Driven: If no acceptable solution in current population, mutate/vary population to get new solutions.</a:t>
            </a:r>
          </a:p>
          <a:p>
            <a:r>
              <a:rPr lang="en-GB" sz="1600" dirty="0"/>
              <a:t>Genetic algorithms are a form of evolutionary algorithm. They make only slight variation to solutions, slowly changing until getting the optimal solution.</a:t>
            </a:r>
          </a:p>
          <a:p>
            <a:r>
              <a:rPr lang="en-GB" sz="1600" dirty="0"/>
              <a:t>(I’ve currently only seen it applied in Deep Learning for image processing contexts, and I assume in modelling actual evolution)</a:t>
            </a:r>
          </a:p>
          <a:p>
            <a:r>
              <a:rPr lang="en-GB" sz="1600" dirty="0"/>
              <a:t>Step One: Generate the initial population of individuals randomly. (First generation)</a:t>
            </a:r>
          </a:p>
          <a:p>
            <a:r>
              <a:rPr lang="en-GB" sz="1600" dirty="0"/>
              <a:t>Step Two: Repeat the following steps (forming population generations) until termination:</a:t>
            </a:r>
          </a:p>
          <a:p>
            <a:pPr marL="0" indent="0">
              <a:buNone/>
            </a:pPr>
            <a:r>
              <a:rPr lang="en-GB" sz="1600" dirty="0"/>
              <a:t>	Evaluate the fitness of each individual in the population (time limit, sufficient fitness achieved, etc.)	</a:t>
            </a:r>
            <a:br>
              <a:rPr lang="en-GB" sz="1600" dirty="0"/>
            </a:br>
            <a:r>
              <a:rPr lang="en-GB" sz="1600" dirty="0"/>
              <a:t>	Select the fittest individuals for reproduction. (Parents)	</a:t>
            </a:r>
            <a:br>
              <a:rPr lang="en-GB" sz="1600" dirty="0"/>
            </a:br>
            <a:r>
              <a:rPr lang="en-GB" sz="1600" dirty="0"/>
              <a:t>	Breed new individuals through crossover and mutation operations to give birth to offspring.</a:t>
            </a:r>
            <a:br>
              <a:rPr lang="en-GB" sz="1600" dirty="0"/>
            </a:br>
            <a:r>
              <a:rPr lang="en-GB" sz="1600" dirty="0"/>
              <a:t>	Replace the least-fit individuals of the population with new individuals.</a:t>
            </a:r>
          </a:p>
        </p:txBody>
      </p:sp>
    </p:spTree>
    <p:extLst>
      <p:ext uri="{BB962C8B-B14F-4D97-AF65-F5344CB8AC3E}">
        <p14:creationId xmlns:p14="http://schemas.microsoft.com/office/powerpoint/2010/main" val="3263274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7CA41A-1F3F-41B6-934C-2299429F12C3}"/>
              </a:ext>
            </a:extLst>
          </p:cNvPr>
          <p:cNvPicPr>
            <a:picLocks noChangeAspect="1"/>
          </p:cNvPicPr>
          <p:nvPr/>
        </p:nvPicPr>
        <p:blipFill>
          <a:blip r:embed="rId2"/>
          <a:stretch>
            <a:fillRect/>
          </a:stretch>
        </p:blipFill>
        <p:spPr>
          <a:xfrm>
            <a:off x="8734425" y="1651091"/>
            <a:ext cx="3284628" cy="4841784"/>
          </a:xfrm>
          <a:prstGeom prst="rect">
            <a:avLst/>
          </a:prstGeom>
        </p:spPr>
      </p:pic>
      <p:sp>
        <p:nvSpPr>
          <p:cNvPr id="2" name="Title 1">
            <a:extLst>
              <a:ext uri="{FF2B5EF4-FFF2-40B4-BE49-F238E27FC236}">
                <a16:creationId xmlns:a16="http://schemas.microsoft.com/office/drawing/2014/main" id="{3A7EBA6F-9970-4DA4-847C-EC6EC8A714C9}"/>
              </a:ext>
            </a:extLst>
          </p:cNvPr>
          <p:cNvSpPr>
            <a:spLocks noGrp="1"/>
          </p:cNvSpPr>
          <p:nvPr>
            <p:ph type="title"/>
          </p:nvPr>
        </p:nvSpPr>
        <p:spPr/>
        <p:txBody>
          <a:bodyPr>
            <a:normAutofit/>
          </a:bodyPr>
          <a:lstStyle/>
          <a:p>
            <a:r>
              <a:rPr lang="en-GB" sz="3200" b="1" dirty="0"/>
              <a:t>Network architectures: LSTM vs Transformers</a:t>
            </a:r>
          </a:p>
        </p:txBody>
      </p:sp>
      <p:sp>
        <p:nvSpPr>
          <p:cNvPr id="3" name="Content Placeholder 2">
            <a:extLst>
              <a:ext uri="{FF2B5EF4-FFF2-40B4-BE49-F238E27FC236}">
                <a16:creationId xmlns:a16="http://schemas.microsoft.com/office/drawing/2014/main" id="{0E2E3F29-A68B-4F93-A162-5A17F50C45B0}"/>
              </a:ext>
            </a:extLst>
          </p:cNvPr>
          <p:cNvSpPr>
            <a:spLocks noGrp="1"/>
          </p:cNvSpPr>
          <p:nvPr>
            <p:ph idx="1"/>
          </p:nvPr>
        </p:nvSpPr>
        <p:spPr>
          <a:xfrm>
            <a:off x="838201" y="1543050"/>
            <a:ext cx="6267450" cy="4949825"/>
          </a:xfrm>
        </p:spPr>
        <p:txBody>
          <a:bodyPr>
            <a:normAutofit fontScale="85000" lnSpcReduction="20000"/>
          </a:bodyPr>
          <a:lstStyle/>
          <a:p>
            <a:r>
              <a:rPr lang="en-GB" sz="2400" dirty="0"/>
              <a:t>Vanilla RNNs suffer from the vanishing gradient problem</a:t>
            </a:r>
          </a:p>
          <a:p>
            <a:r>
              <a:rPr lang="en-GB" sz="2400" dirty="0"/>
              <a:t>Long-Short Term Memory – modified RNN</a:t>
            </a:r>
          </a:p>
          <a:p>
            <a:r>
              <a:rPr lang="en-GB" sz="2400" dirty="0"/>
              <a:t>Transformers – Transformer Neural Network</a:t>
            </a:r>
          </a:p>
          <a:p>
            <a:r>
              <a:rPr lang="en-GB" sz="2400" dirty="0"/>
              <a:t>Recent literature suggest that LSTMs are now outperformed by transformer neural networks</a:t>
            </a:r>
          </a:p>
          <a:p>
            <a:r>
              <a:rPr lang="en-GB" sz="2400" dirty="0"/>
              <a:t>LSTMs are difficult to train, very long gradient paths, need specific datasets for tasks</a:t>
            </a:r>
          </a:p>
          <a:p>
            <a:r>
              <a:rPr lang="en-GB" sz="2400" dirty="0"/>
              <a:t>Transformers allow GPU parallelisation to be fully exploited.</a:t>
            </a:r>
          </a:p>
          <a:p>
            <a:r>
              <a:rPr lang="en-GB" sz="2400" dirty="0"/>
              <a:t>Paper for a CNN which may be better than TNN: “</a:t>
            </a:r>
            <a:r>
              <a:rPr lang="en-GB" sz="2400" i="1" dirty="0"/>
              <a:t>Pervasive Attention: 2D Convolutional Neural Networks for Sequence-to-Sequence Prediction</a:t>
            </a:r>
            <a:r>
              <a:rPr lang="en-GB" sz="2400" dirty="0"/>
              <a:t>” https://arxiv.org/abs/1808.03867</a:t>
            </a:r>
          </a:p>
          <a:p>
            <a:pPr marL="0" indent="0">
              <a:buNone/>
            </a:pPr>
            <a:br>
              <a:rPr lang="en-GB" sz="2400" dirty="0"/>
            </a:br>
            <a:r>
              <a:rPr lang="en-GB" sz="2400" i="1" dirty="0"/>
              <a:t>Seattle Applied Deep Learning lecture – LSTM is dead. Long Live Transformers!</a:t>
            </a:r>
            <a:br>
              <a:rPr lang="en-GB" sz="2400" i="1" dirty="0"/>
            </a:br>
            <a:r>
              <a:rPr lang="en-GB" sz="2400" dirty="0"/>
              <a:t>https://www.youtube.com/watch?v=S27pHKBEp30 </a:t>
            </a:r>
          </a:p>
        </p:txBody>
      </p:sp>
      <p:pic>
        <p:nvPicPr>
          <p:cNvPr id="1026" name="Picture 2" descr="Understanding LSTM and its quick implementation in keras ...">
            <a:extLst>
              <a:ext uri="{FF2B5EF4-FFF2-40B4-BE49-F238E27FC236}">
                <a16:creationId xmlns:a16="http://schemas.microsoft.com/office/drawing/2014/main" id="{D6D06C8C-FA44-42EC-80C0-D0C6ED968B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5651" y="639443"/>
            <a:ext cx="3095624" cy="3296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3259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899</TotalTime>
  <Words>1145</Words>
  <Application>Microsoft Office PowerPoint</Application>
  <PresentationFormat>Widescreen</PresentationFormat>
  <Paragraphs>98</Paragraphs>
  <Slides>12</Slides>
  <Notes>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Neural Networks – Hyperparameter optimisation </vt:lpstr>
      <vt:lpstr>Network Hyperparameters</vt:lpstr>
      <vt:lpstr>Hyperparameter optimisers</vt:lpstr>
      <vt:lpstr>Brute force / trial and error</vt:lpstr>
      <vt:lpstr>Bayesian Optimisation via Gaussian Processes</vt:lpstr>
      <vt:lpstr>Tree-structured Parzen Estimators (TPE)</vt:lpstr>
      <vt:lpstr>Surrogate optimisation (GP and random forests)</vt:lpstr>
      <vt:lpstr>Evolutionary/Population based optimisers</vt:lpstr>
      <vt:lpstr>Network architectures: LSTM vs Transformers</vt:lpstr>
      <vt:lpstr>Overview</vt:lpstr>
      <vt:lpstr>Plan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 Hyperparameter optimisation </dc:title>
  <dc:creator>Adam Coxson</dc:creator>
  <cp:lastModifiedBy>Adam Coxson</cp:lastModifiedBy>
  <cp:revision>39</cp:revision>
  <dcterms:created xsi:type="dcterms:W3CDTF">2020-06-19T12:28:41Z</dcterms:created>
  <dcterms:modified xsi:type="dcterms:W3CDTF">2020-08-26T16:52:04Z</dcterms:modified>
</cp:coreProperties>
</file>

<file path=docProps/thumbnail.jpeg>
</file>